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8288000" cy="10287000"/>
  <p:notesSz cx="6858000" cy="9144000"/>
  <p:embeddedFontLs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Open Sauce Heavy" panose="020B0604020202020204" charset="0"/>
      <p:regular r:id="rId16"/>
    </p:embeddedFont>
    <p:embeddedFont>
      <p:font typeface="Open Sauce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2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77201">
            <a:off x="8300969" y="-801031"/>
            <a:ext cx="12791303" cy="9442307"/>
          </a:xfrm>
          <a:custGeom>
            <a:avLst/>
            <a:gdLst/>
            <a:ahLst/>
            <a:cxnLst/>
            <a:rect l="l" t="t" r="r" b="b"/>
            <a:pathLst>
              <a:path w="12791303" h="9442307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0659522">
            <a:off x="-1466084" y="-1104127"/>
            <a:ext cx="6017764" cy="3599717"/>
          </a:xfrm>
          <a:custGeom>
            <a:avLst/>
            <a:gdLst/>
            <a:ahLst/>
            <a:cxnLst/>
            <a:rect l="l" t="t" r="r" b="b"/>
            <a:pathLst>
              <a:path w="6017764" h="3599717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-924022" y="5188961"/>
            <a:ext cx="4716981" cy="6251420"/>
          </a:xfrm>
          <a:custGeom>
            <a:avLst/>
            <a:gdLst/>
            <a:ahLst/>
            <a:cxnLst/>
            <a:rect l="l" t="t" r="r" b="b"/>
            <a:pathLst>
              <a:path w="4716981" h="6251420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028700" y="5360779"/>
            <a:ext cx="13017405" cy="373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30"/>
              </a:lnSpc>
            </a:pPr>
            <a:r>
              <a:rPr lang="en-US" sz="6000" b="1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AI INBOUND CALLING AGENT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96100" y="8626236"/>
            <a:ext cx="498714" cy="4987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4242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953566" y="647822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1675526" y="650409"/>
            <a:ext cx="4649074" cy="587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FINAL YEAR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89987" y="7990332"/>
            <a:ext cx="3450154" cy="53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600" spc="-201" dirty="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Project 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09146" y="622579"/>
            <a:ext cx="3450154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1800" b="1" spc="-100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2200" y="904138"/>
            <a:ext cx="7277100" cy="29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000" spc="-112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M. Asmaad Saeed, Laiba Siraj, Fatima Zahid and Areeba Rehman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77201">
            <a:off x="8302125" y="-801031"/>
            <a:ext cx="12791303" cy="9442307"/>
          </a:xfrm>
          <a:custGeom>
            <a:avLst/>
            <a:gdLst/>
            <a:ahLst/>
            <a:cxnLst/>
            <a:rect l="l" t="t" r="r" b="b"/>
            <a:pathLst>
              <a:path w="12791303" h="9442307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609600" y="-266700"/>
            <a:ext cx="9448800" cy="1265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68"/>
              </a:lnSpc>
            </a:pPr>
            <a:r>
              <a:rPr lang="en-US" sz="5400" b="1" spc="-57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KG and Reasoning Module</a:t>
            </a:r>
          </a:p>
        </p:txBody>
      </p:sp>
      <p:pic>
        <p:nvPicPr>
          <p:cNvPr id="22" name="Picture 21" descr="A diagram of a building">
            <a:extLst>
              <a:ext uri="{FF2B5EF4-FFF2-40B4-BE49-F238E27FC236}">
                <a16:creationId xmlns:a16="http://schemas.microsoft.com/office/drawing/2014/main" id="{27D4EA12-A8F7-A3B4-A546-642445745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53" y="998583"/>
            <a:ext cx="12487248" cy="915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3623">
            <a:off x="6428976" y="-1712143"/>
            <a:ext cx="14118808" cy="9138719"/>
          </a:xfrm>
          <a:custGeom>
            <a:avLst/>
            <a:gdLst/>
            <a:ahLst/>
            <a:cxnLst/>
            <a:rect l="l" t="t" r="r" b="b"/>
            <a:pathLst>
              <a:path w="14118808" h="9138719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1028700" y="1017210"/>
            <a:ext cx="1623060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1199" b="1" spc="-526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Currently Working 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FDB2E0D6-82AA-747C-3A8E-304F23F11503}"/>
              </a:ext>
            </a:extLst>
          </p:cNvPr>
          <p:cNvSpPr txBox="1"/>
          <p:nvPr/>
        </p:nvSpPr>
        <p:spPr>
          <a:xfrm>
            <a:off x="1028700" y="2095500"/>
            <a:ext cx="16230600" cy="11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4800" spc="-526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Ongoing Development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C5B3D8C-8BCA-8F86-0706-03197151CC91}"/>
              </a:ext>
            </a:extLst>
          </p:cNvPr>
          <p:cNvSpPr txBox="1"/>
          <p:nvPr/>
        </p:nvSpPr>
        <p:spPr>
          <a:xfrm>
            <a:off x="1009650" y="3695700"/>
            <a:ext cx="16230600" cy="315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Expanding Knowledge Graph using </a:t>
            </a:r>
            <a:r>
              <a:rPr lang="en-US" sz="2800" b="1" dirty="0">
                <a:solidFill>
                  <a:schemeClr val="bg1"/>
                </a:solidFill>
                <a:latin typeface="Open Sauce Heavy" panose="020B0604020202020204" charset="0"/>
              </a:rPr>
              <a:t>real-world + synthetic data</a:t>
            </a:r>
            <a:endParaRPr lang="en-US" sz="2800" b="1" spc="-526" dirty="0">
              <a:solidFill>
                <a:schemeClr val="bg1"/>
              </a:solidFill>
              <a:latin typeface="Open Sauce Heavy" panose="020B0604020202020204" charset="0"/>
              <a:sym typeface="Open Sauce Heavy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Refining KG schema and relationships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Integrating ASR, NLU, KG, and TTS modules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Building </a:t>
            </a:r>
            <a:r>
              <a:rPr lang="en-US" sz="2800" b="1" dirty="0">
                <a:solidFill>
                  <a:schemeClr val="bg1"/>
                </a:solidFill>
                <a:latin typeface="Open Sauce Heavy" panose="020B0604020202020204" charset="0"/>
              </a:rPr>
              <a:t>admin dashboards</a:t>
            </a: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 for data updates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Developing a </a:t>
            </a:r>
            <a:r>
              <a:rPr lang="en-US" sz="2800" b="1" dirty="0">
                <a:solidFill>
                  <a:schemeClr val="bg1"/>
                </a:solidFill>
                <a:latin typeface="Open Sauce Heavy" panose="020B0604020202020204" charset="0"/>
              </a:rPr>
              <a:t>web application</a:t>
            </a:r>
            <a:r>
              <a:rPr lang="en-US" sz="2800" dirty="0">
                <a:solidFill>
                  <a:schemeClr val="bg1"/>
                </a:solidFill>
                <a:latin typeface="Open Sauce Heavy" panose="020B0604020202020204" charset="0"/>
              </a:rPr>
              <a:t> for query testing and monitoring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77201">
            <a:off x="8302125" y="-801031"/>
            <a:ext cx="12791303" cy="9442307"/>
          </a:xfrm>
          <a:custGeom>
            <a:avLst/>
            <a:gdLst/>
            <a:ahLst/>
            <a:cxnLst/>
            <a:rect l="l" t="t" r="r" b="b"/>
            <a:pathLst>
              <a:path w="12791303" h="9442307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0659522">
            <a:off x="-1466084" y="-1104127"/>
            <a:ext cx="6017764" cy="3599717"/>
          </a:xfrm>
          <a:custGeom>
            <a:avLst/>
            <a:gdLst/>
            <a:ahLst/>
            <a:cxnLst/>
            <a:rect l="l" t="t" r="r" b="b"/>
            <a:pathLst>
              <a:path w="6017764" h="3599717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-924022" y="5188961"/>
            <a:ext cx="4716981" cy="6251420"/>
          </a:xfrm>
          <a:custGeom>
            <a:avLst/>
            <a:gdLst/>
            <a:ahLst/>
            <a:cxnLst/>
            <a:rect l="l" t="t" r="r" b="b"/>
            <a:pathLst>
              <a:path w="4716981" h="6251420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AutoShape 6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53566" y="647822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1675526" y="650408"/>
            <a:ext cx="6159798" cy="573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AI INBOUND CALLING AGENT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F89B2F06-28A4-C6C3-4F28-CCAE706C311D}"/>
              </a:ext>
            </a:extLst>
          </p:cNvPr>
          <p:cNvSpPr txBox="1"/>
          <p:nvPr/>
        </p:nvSpPr>
        <p:spPr>
          <a:xfrm>
            <a:off x="1045163" y="1708477"/>
            <a:ext cx="6159798" cy="573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2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Planned Enhancements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0AB40B50-767F-6347-E7DF-7DADE3E0219C}"/>
              </a:ext>
            </a:extLst>
          </p:cNvPr>
          <p:cNvSpPr txBox="1"/>
          <p:nvPr/>
        </p:nvSpPr>
        <p:spPr>
          <a:xfrm>
            <a:off x="1045162" y="2418414"/>
            <a:ext cx="12366037" cy="6221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Full Deployment with Telephony Gateways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Multi-Language Support ( Regional Languages )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Advanced Emotion Detection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Voice Biometrics for authentication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Expansion to other domains (banking, healthcare)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r>
              <a:rPr lang="en-US" sz="2400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Continuous learning from call logs and feedback</a:t>
            </a:r>
          </a:p>
          <a:p>
            <a:pPr marL="342900" indent="-342900" algn="l">
              <a:lnSpc>
                <a:spcPts val="4868"/>
              </a:lnSpc>
              <a:buFont typeface="Arial" panose="020B0604020202020204" pitchFamily="34" charset="0"/>
              <a:buChar char="•"/>
            </a:pPr>
            <a:endParaRPr lang="en-US" sz="2400" b="1" spc="-163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  <a:p>
            <a:pPr algn="l">
              <a:lnSpc>
                <a:spcPts val="4868"/>
              </a:lnSpc>
            </a:pPr>
            <a:endParaRPr lang="en-US" sz="3200" b="1" spc="-163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  <a:p>
            <a:pPr algn="l">
              <a:lnSpc>
                <a:spcPts val="4868"/>
              </a:lnSpc>
            </a:pPr>
            <a:r>
              <a:rPr lang="en-US" sz="3200" b="1" spc="-163" dirty="0">
                <a:solidFill>
                  <a:srgbClr val="424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Heavy"/>
                <a:ea typeface="Open Sauce Heavy"/>
                <a:cs typeface="Open Sauce Heavy"/>
                <a:sym typeface="Open Sauce Heavy"/>
              </a:rPr>
              <a:t>The Goal is to transform the system into a production-ready conversational AI Platform.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4022" y="5188961"/>
            <a:ext cx="4716981" cy="6251420"/>
          </a:xfrm>
          <a:custGeom>
            <a:avLst/>
            <a:gdLst/>
            <a:ahLst/>
            <a:cxnLst/>
            <a:rect l="l" t="t" r="r" b="b"/>
            <a:pathLst>
              <a:path w="4716981" h="6251420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1925852">
            <a:off x="-2330235" y="2657262"/>
            <a:ext cx="9386678" cy="10557613"/>
          </a:xfrm>
          <a:custGeom>
            <a:avLst/>
            <a:gdLst/>
            <a:ahLst/>
            <a:cxnLst/>
            <a:rect l="l" t="t" r="r" b="b"/>
            <a:pathLst>
              <a:path w="9386678" h="10557613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953566" y="647822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0343327" y="-1437860"/>
            <a:ext cx="12858845" cy="4933121"/>
          </a:xfrm>
          <a:custGeom>
            <a:avLst/>
            <a:gdLst/>
            <a:ahLst/>
            <a:cxnLst/>
            <a:rect l="l" t="t" r="r" b="b"/>
            <a:pathLst>
              <a:path w="12858845" h="4933121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9268640" y="-1913484"/>
            <a:ext cx="8120948" cy="14062990"/>
            <a:chOff x="0" y="0"/>
            <a:chExt cx="2138850" cy="37038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8850" cy="3703833"/>
            </a:xfrm>
            <a:custGeom>
              <a:avLst/>
              <a:gdLst/>
              <a:ahLst/>
              <a:cxnLst/>
              <a:rect l="l" t="t" r="r" b="b"/>
              <a:pathLst>
                <a:path w="2138850" h="3703833">
                  <a:moveTo>
                    <a:pt x="38133" y="0"/>
                  </a:moveTo>
                  <a:lnTo>
                    <a:pt x="2100717" y="0"/>
                  </a:lnTo>
                  <a:cubicBezTo>
                    <a:pt x="2110831" y="0"/>
                    <a:pt x="2120530" y="4018"/>
                    <a:pt x="2127682" y="11169"/>
                  </a:cubicBezTo>
                  <a:cubicBezTo>
                    <a:pt x="2134833" y="18320"/>
                    <a:pt x="2138850" y="28020"/>
                    <a:pt x="2138850" y="38133"/>
                  </a:cubicBezTo>
                  <a:lnTo>
                    <a:pt x="2138850" y="3665700"/>
                  </a:lnTo>
                  <a:cubicBezTo>
                    <a:pt x="2138850" y="3675813"/>
                    <a:pt x="2134833" y="3685513"/>
                    <a:pt x="2127682" y="3692664"/>
                  </a:cubicBezTo>
                  <a:cubicBezTo>
                    <a:pt x="2120530" y="3699815"/>
                    <a:pt x="2110831" y="3703833"/>
                    <a:pt x="2100717" y="3703833"/>
                  </a:cubicBezTo>
                  <a:lnTo>
                    <a:pt x="38133" y="3703833"/>
                  </a:lnTo>
                  <a:cubicBezTo>
                    <a:pt x="28020" y="3703833"/>
                    <a:pt x="18320" y="3699815"/>
                    <a:pt x="11169" y="3692664"/>
                  </a:cubicBezTo>
                  <a:cubicBezTo>
                    <a:pt x="4018" y="3685513"/>
                    <a:pt x="0" y="3675813"/>
                    <a:pt x="0" y="3665700"/>
                  </a:cubicBezTo>
                  <a:lnTo>
                    <a:pt x="0" y="38133"/>
                  </a:lnTo>
                  <a:cubicBezTo>
                    <a:pt x="0" y="28020"/>
                    <a:pt x="4018" y="18320"/>
                    <a:pt x="11169" y="11169"/>
                  </a:cubicBezTo>
                  <a:cubicBezTo>
                    <a:pt x="18320" y="4018"/>
                    <a:pt x="28020" y="0"/>
                    <a:pt x="3813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38850" cy="373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518917"/>
            <a:ext cx="7628749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b="1" spc="-57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4225" y="1341867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4225" y="2155661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9213" y="1341867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9213" y="2155661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Use-Cases and Real-World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5526" y="650408"/>
            <a:ext cx="1720589" cy="5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4225" y="2969455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09213" y="2969455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Progress Till Now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4225" y="3783249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09213" y="3783249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Overall Workflow of the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14225" y="4597043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9213" y="4597043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ASR (Automatic Speech Recognition)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14225" y="5410838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09213" y="5410838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NLU (Natural Language Understanding)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4225" y="6224632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09213" y="6224632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TTS (Text-to-Speech)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14225" y="7038426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09213" y="7038426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Knowledge Graph and Reasoning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14225" y="7852220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09213" y="7852220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Currently Working 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14225" y="8666015"/>
            <a:ext cx="930834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2500" b="1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10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09213" y="8666015"/>
            <a:ext cx="546698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23" y="3602732"/>
            <a:ext cx="18339515" cy="9403170"/>
          </a:xfrm>
          <a:custGeom>
            <a:avLst/>
            <a:gdLst/>
            <a:ahLst/>
            <a:cxnLst/>
            <a:rect l="l" t="t" r="r" b="b"/>
            <a:pathLst>
              <a:path w="18339515" h="9403170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-203669" y="-206665"/>
            <a:ext cx="18695337" cy="4744221"/>
            <a:chOff x="0" y="0"/>
            <a:chExt cx="2896397" cy="7350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6397" cy="735004"/>
            </a:xfrm>
            <a:custGeom>
              <a:avLst/>
              <a:gdLst/>
              <a:ahLst/>
              <a:cxnLst/>
              <a:rect l="l" t="t" r="r" b="b"/>
              <a:pathLst>
                <a:path w="2896397" h="735004">
                  <a:moveTo>
                    <a:pt x="0" y="0"/>
                  </a:moveTo>
                  <a:lnTo>
                    <a:pt x="2896397" y="0"/>
                  </a:lnTo>
                  <a:lnTo>
                    <a:pt x="2896397" y="735004"/>
                  </a:lnTo>
                  <a:lnTo>
                    <a:pt x="0" y="735004"/>
                  </a:lnTo>
                  <a:close/>
                </a:path>
              </a:pathLst>
            </a:custGeom>
            <a:blipFill>
              <a:blip r:embed="rId3"/>
              <a:stretch>
                <a:fillRect t="-168860" b="-294089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360" y="457200"/>
            <a:ext cx="16495548" cy="9001270"/>
            <a:chOff x="0" y="0"/>
            <a:chExt cx="4344507" cy="176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44507" cy="1762483"/>
            </a:xfrm>
            <a:custGeom>
              <a:avLst/>
              <a:gdLst/>
              <a:ahLst/>
              <a:cxnLst/>
              <a:rect l="l" t="t" r="r" b="b"/>
              <a:pathLst>
                <a:path w="4344507" h="1762483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86613" y="825582"/>
            <a:ext cx="480334" cy="4803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21053" y="609600"/>
            <a:ext cx="9599431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9600" b="1" spc="-573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Project Overview</a:t>
            </a:r>
          </a:p>
          <a:p>
            <a:pPr algn="l">
              <a:lnSpc>
                <a:spcPts val="11464"/>
              </a:lnSpc>
            </a:pPr>
            <a:endParaRPr lang="en-US" sz="9600" b="1" spc="-573" dirty="0">
              <a:solidFill>
                <a:srgbClr val="FFFFFF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1051" y="2943401"/>
            <a:ext cx="15364979" cy="2251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Our project focuses on building an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AI-powered inbound calling agent</a:t>
            </a: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 that can automatically answer phone calls, understand user queries, and respond in a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natural human-like voice</a:t>
            </a: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. The system is designed to handle high volumes of calls efficiently while providing accurate, context-aware information.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Initially developed for the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University of Sargodha (UOS)</a:t>
            </a: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, the system acts as an intelligent virtual receptionist capable of answering admission-related queries and other informational requests without human intervention.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80C498E-428A-59F7-2583-01D0266C7BE3}"/>
              </a:ext>
            </a:extLst>
          </p:cNvPr>
          <p:cNvSpPr txBox="1"/>
          <p:nvPr/>
        </p:nvSpPr>
        <p:spPr>
          <a:xfrm>
            <a:off x="1321053" y="1679337"/>
            <a:ext cx="9599431" cy="126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64"/>
              </a:lnSpc>
            </a:pPr>
            <a:r>
              <a:rPr lang="en-US" sz="4800" b="1" dirty="0">
                <a:solidFill>
                  <a:schemeClr val="bg1"/>
                </a:solidFill>
              </a:rPr>
              <a:t>AI Inbound Calling Agent</a:t>
            </a:r>
            <a:endParaRPr lang="en-US" sz="4800" b="1" spc="-573" dirty="0">
              <a:solidFill>
                <a:schemeClr val="bg1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08D00E0-2144-0010-5580-BB4BE12CD09A}"/>
              </a:ext>
            </a:extLst>
          </p:cNvPr>
          <p:cNvSpPr txBox="1"/>
          <p:nvPr/>
        </p:nvSpPr>
        <p:spPr>
          <a:xfrm>
            <a:off x="1321053" y="4905540"/>
            <a:ext cx="9599431" cy="126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64"/>
              </a:lnSpc>
            </a:pPr>
            <a:r>
              <a:rPr lang="en-US" sz="4800" b="1" dirty="0">
                <a:solidFill>
                  <a:schemeClr val="bg1"/>
                </a:solidFill>
              </a:rPr>
              <a:t>Value Created</a:t>
            </a:r>
            <a:endParaRPr lang="en-US" sz="4800" b="1" spc="-573" dirty="0">
              <a:solidFill>
                <a:schemeClr val="bg1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759E470-7B6A-0FC0-D560-32B66D862C4C}"/>
              </a:ext>
            </a:extLst>
          </p:cNvPr>
          <p:cNvSpPr txBox="1"/>
          <p:nvPr/>
        </p:nvSpPr>
        <p:spPr>
          <a:xfrm>
            <a:off x="1321051" y="6242572"/>
            <a:ext cx="15364979" cy="2251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Reduces workload on human call center staff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Provides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24/7 availability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Delivers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fast, consistent, and accurate responses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Improves user experience through </a:t>
            </a:r>
            <a:r>
              <a:rPr lang="en-US" sz="2000" b="1" dirty="0">
                <a:solidFill>
                  <a:schemeClr val="bg1"/>
                </a:solidFill>
                <a:latin typeface="Open Sauce Heavy" panose="020B0604020202020204" charset="0"/>
              </a:rPr>
              <a:t>natural voice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 Heavy" panose="020B0604020202020204" charset="0"/>
              </a:rPr>
              <a:t>Scalable for multiple domains (education, banking, healthcare)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F9A0D07-40DD-AAE7-7D58-F4812FDB1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2493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25852">
            <a:off x="11466076" y="-4040445"/>
            <a:ext cx="9386678" cy="10557613"/>
          </a:xfrm>
          <a:custGeom>
            <a:avLst/>
            <a:gdLst/>
            <a:ahLst/>
            <a:cxnLst/>
            <a:rect l="l" t="t" r="r" b="b"/>
            <a:pathLst>
              <a:path w="9386678" h="10557613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953566" y="308846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-1964581" y="6163012"/>
            <a:ext cx="12299674" cy="5143500"/>
          </a:xfrm>
          <a:custGeom>
            <a:avLst/>
            <a:gdLst/>
            <a:ahLst/>
            <a:cxnLst/>
            <a:rect l="l" t="t" r="r" b="b"/>
            <a:pathLst>
              <a:path w="12299674" h="5143500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8" name="TextBox 8"/>
          <p:cNvSpPr txBox="1"/>
          <p:nvPr/>
        </p:nvSpPr>
        <p:spPr>
          <a:xfrm>
            <a:off x="972616" y="609096"/>
            <a:ext cx="13389009" cy="116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6000" b="1" spc="-515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USE-CASES and Real-World Problems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506" y="308846"/>
            <a:ext cx="1720589" cy="5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D0D7DD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FYP</a:t>
            </a:r>
          </a:p>
        </p:txBody>
      </p:sp>
      <p:pic>
        <p:nvPicPr>
          <p:cNvPr id="28" name="Picture 27" descr="A diagram of a problem&#10;&#10;AI-generated content may be incorrect.">
            <a:extLst>
              <a:ext uri="{FF2B5EF4-FFF2-40B4-BE49-F238E27FC236}">
                <a16:creationId xmlns:a16="http://schemas.microsoft.com/office/drawing/2014/main" id="{5370EAF0-B9B6-91B7-5279-E5747461C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53" y="1757610"/>
            <a:ext cx="12955694" cy="7601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 flipH="1">
            <a:off x="-2109444" y="5046072"/>
            <a:ext cx="9290530" cy="6858100"/>
          </a:xfrm>
          <a:custGeom>
            <a:avLst/>
            <a:gdLst/>
            <a:ahLst/>
            <a:cxnLst/>
            <a:rect l="l" t="t" r="r" b="b"/>
            <a:pathLst>
              <a:path w="9290530" h="685810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953566" y="647822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53566" y="1030069"/>
            <a:ext cx="4609034" cy="1026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4800" b="1" spc="-460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Progress Till Now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5526" y="650408"/>
            <a:ext cx="1720589" cy="5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FYP</a:t>
            </a:r>
          </a:p>
        </p:txBody>
      </p:sp>
      <p:pic>
        <p:nvPicPr>
          <p:cNvPr id="19" name="Picture 18" descr="A diagram of progress&#10;&#10;AI-generated content may be incorrect.">
            <a:extLst>
              <a:ext uri="{FF2B5EF4-FFF2-40B4-BE49-F238E27FC236}">
                <a16:creationId xmlns:a16="http://schemas.microsoft.com/office/drawing/2014/main" id="{EC7CF3A3-6CAB-2CED-A09E-B1357CB92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26" y="2171700"/>
            <a:ext cx="14325600" cy="771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090" y="2231409"/>
            <a:ext cx="16714740" cy="10818995"/>
          </a:xfrm>
          <a:custGeom>
            <a:avLst/>
            <a:gdLst/>
            <a:ahLst/>
            <a:cxnLst/>
            <a:rect l="l" t="t" r="r" b="b"/>
            <a:pathLst>
              <a:path w="16714740" h="10818995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0"/>
            <a:ext cx="16230600" cy="116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5400" b="1" spc="-515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Overall Workflow of the System</a:t>
            </a:r>
          </a:p>
        </p:txBody>
      </p:sp>
      <p:pic>
        <p:nvPicPr>
          <p:cNvPr id="41" name="Picture 40" descr="A diagram of a system workflow cycle&#10;&#10;AI-generated content may be incorrect.">
            <a:extLst>
              <a:ext uri="{FF2B5EF4-FFF2-40B4-BE49-F238E27FC236}">
                <a16:creationId xmlns:a16="http://schemas.microsoft.com/office/drawing/2014/main" id="{93806293-7A72-0F57-F3A6-788DD07C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95592"/>
            <a:ext cx="11533094" cy="8911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4223" y="3602732"/>
            <a:ext cx="18339515" cy="9403170"/>
          </a:xfrm>
          <a:custGeom>
            <a:avLst/>
            <a:gdLst/>
            <a:ahLst/>
            <a:cxnLst/>
            <a:rect l="l" t="t" r="r" b="b"/>
            <a:pathLst>
              <a:path w="18339515" h="9403170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953566" y="438066"/>
            <a:ext cx="7886700" cy="13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68"/>
              </a:lnSpc>
            </a:pPr>
            <a:r>
              <a:rPr lang="en-US" sz="6000" b="1" spc="-573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ASR MODULE</a:t>
            </a:r>
          </a:p>
        </p:txBody>
      </p:sp>
      <p:sp>
        <p:nvSpPr>
          <p:cNvPr id="17" name="Freeform 17"/>
          <p:cNvSpPr/>
          <p:nvPr/>
        </p:nvSpPr>
        <p:spPr>
          <a:xfrm>
            <a:off x="953566" y="221103"/>
            <a:ext cx="644940" cy="644940"/>
          </a:xfrm>
          <a:custGeom>
            <a:avLst/>
            <a:gdLst/>
            <a:ahLst/>
            <a:cxnLst/>
            <a:rect l="l" t="t" r="r" b="b"/>
            <a:pathLst>
              <a:path w="644940" h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18"/>
          <p:cNvSpPr txBox="1"/>
          <p:nvPr/>
        </p:nvSpPr>
        <p:spPr>
          <a:xfrm>
            <a:off x="1598506" y="221103"/>
            <a:ext cx="1720589" cy="5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b="1" spc="-163" dirty="0">
                <a:solidFill>
                  <a:srgbClr val="D0D7DD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FYP</a:t>
            </a:r>
          </a:p>
        </p:txBody>
      </p:sp>
      <p:pic>
        <p:nvPicPr>
          <p:cNvPr id="20" name="Picture 19" descr="A diagram of a process funnel">
            <a:extLst>
              <a:ext uri="{FF2B5EF4-FFF2-40B4-BE49-F238E27FC236}">
                <a16:creationId xmlns:a16="http://schemas.microsoft.com/office/drawing/2014/main" id="{93D73CAE-35FF-916B-BA52-EEE7C7A20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36" y="1738743"/>
            <a:ext cx="14850664" cy="8461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4741" y="-1712143"/>
            <a:ext cx="13720908" cy="8881170"/>
          </a:xfrm>
          <a:custGeom>
            <a:avLst/>
            <a:gdLst/>
            <a:ahLst/>
            <a:cxnLst/>
            <a:rect l="l" t="t" r="r" b="b"/>
            <a:pathLst>
              <a:path w="13720908" h="8881170">
                <a:moveTo>
                  <a:pt x="0" y="0"/>
                </a:moveTo>
                <a:lnTo>
                  <a:pt x="13720908" y="0"/>
                </a:lnTo>
                <a:lnTo>
                  <a:pt x="13720908" y="8881170"/>
                </a:lnTo>
                <a:lnTo>
                  <a:pt x="0" y="88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5966414" y="3338967"/>
            <a:ext cx="13720908" cy="8881170"/>
          </a:xfrm>
          <a:custGeom>
            <a:avLst/>
            <a:gdLst/>
            <a:ahLst/>
            <a:cxnLst/>
            <a:rect l="l" t="t" r="r" b="b"/>
            <a:pathLst>
              <a:path w="13720908" h="8881170">
                <a:moveTo>
                  <a:pt x="0" y="0"/>
                </a:moveTo>
                <a:lnTo>
                  <a:pt x="13720908" y="0"/>
                </a:lnTo>
                <a:lnTo>
                  <a:pt x="13720908" y="8881169"/>
                </a:lnTo>
                <a:lnTo>
                  <a:pt x="0" y="8881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2F94BDF1-7F6C-1ED2-BEC0-8AC01F2BCD07}"/>
              </a:ext>
            </a:extLst>
          </p:cNvPr>
          <p:cNvSpPr txBox="1"/>
          <p:nvPr/>
        </p:nvSpPr>
        <p:spPr>
          <a:xfrm>
            <a:off x="894040" y="-81447"/>
            <a:ext cx="7886700" cy="13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68"/>
              </a:lnSpc>
            </a:pPr>
            <a:r>
              <a:rPr lang="en-US" sz="6000" b="1" spc="-573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NLU Module</a:t>
            </a:r>
          </a:p>
        </p:txBody>
      </p:sp>
      <p:pic>
        <p:nvPicPr>
          <p:cNvPr id="20" name="Picture 19" descr="A screen shot of a computer">
            <a:extLst>
              <a:ext uri="{FF2B5EF4-FFF2-40B4-BE49-F238E27FC236}">
                <a16:creationId xmlns:a16="http://schemas.microsoft.com/office/drawing/2014/main" id="{D18321EE-52A1-CB05-2314-6A55685BA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46" y="1219230"/>
            <a:ext cx="11184454" cy="851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4323" y="4944233"/>
            <a:ext cx="12249089" cy="7928501"/>
          </a:xfrm>
          <a:custGeom>
            <a:avLst/>
            <a:gdLst/>
            <a:ahLst/>
            <a:cxnLst/>
            <a:rect l="l" t="t" r="r" b="b"/>
            <a:pathLst>
              <a:path w="12249089" h="7928501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970692" y="38100"/>
            <a:ext cx="7419057" cy="104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4800" b="1" spc="-460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TTS Module</a:t>
            </a:r>
          </a:p>
        </p:txBody>
      </p:sp>
      <p:pic>
        <p:nvPicPr>
          <p:cNvPr id="18" name="Picture 17" descr="A diagram of a diagram">
            <a:extLst>
              <a:ext uri="{FF2B5EF4-FFF2-40B4-BE49-F238E27FC236}">
                <a16:creationId xmlns:a16="http://schemas.microsoft.com/office/drawing/2014/main" id="{17821FEF-3BAC-F267-D2FC-913BF0F9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82168"/>
            <a:ext cx="10232904" cy="893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320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Sauce Heavy</vt:lpstr>
      <vt:lpstr>Open Sauce Bold</vt:lpstr>
      <vt:lpstr>Arial</vt:lpstr>
      <vt:lpstr>Open Sauce Light</vt:lpstr>
      <vt:lpstr>Calibri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Grey Modern Startup Pitch Deck Presentation</dc:title>
  <cp:lastModifiedBy>Asmaad Saeed</cp:lastModifiedBy>
  <cp:revision>2</cp:revision>
  <dcterms:created xsi:type="dcterms:W3CDTF">2006-08-16T00:00:00Z</dcterms:created>
  <dcterms:modified xsi:type="dcterms:W3CDTF">2026-01-07T16:08:43Z</dcterms:modified>
  <dc:identifier>DAG9kjCKMSg</dc:identifier>
</cp:coreProperties>
</file>